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304" r:id="rId38"/>
    <p:sldId id="305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10" autoAdjust="0"/>
  </p:normalViewPr>
  <p:slideViewPr>
    <p:cSldViewPr snapToGrid="0" snapToObjects="1">
      <p:cViewPr varScale="1">
        <p:scale>
          <a:sx n="98" d="100"/>
          <a:sy n="98" d="100"/>
        </p:scale>
        <p:origin x="-14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FOCAR NA BIOMETRIA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6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2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7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5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0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1/27/13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1/27/13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8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Aunteticação</a:t>
            </a:r>
            <a:r>
              <a:rPr lang="en-US" sz="4400" dirty="0" smtClean="0"/>
              <a:t> 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19109"/>
            <a:ext cx="6400800" cy="1752600"/>
          </a:xfrm>
        </p:spPr>
        <p:txBody>
          <a:bodyPr/>
          <a:lstStyle/>
          <a:p>
            <a:r>
              <a:rPr lang="en-US" dirty="0" err="1" smtClean="0"/>
              <a:t>Aluno</a:t>
            </a:r>
            <a:r>
              <a:rPr lang="en-US" dirty="0" smtClean="0"/>
              <a:t>: Tiago de Freitas Pereira</a:t>
            </a:r>
          </a:p>
          <a:p>
            <a:r>
              <a:rPr lang="en-US" dirty="0" err="1" smtClean="0"/>
              <a:t>Orientador</a:t>
            </a:r>
            <a:r>
              <a:rPr lang="en-US" dirty="0" smtClean="0"/>
              <a:t>: José Mario De Martino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Processamento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Referências</a:t>
            </a:r>
            <a:endParaRPr lang="en-US" dirty="0"/>
          </a:p>
          <a:p>
            <a:pPr algn="ctr"/>
            <a:r>
              <a:rPr lang="en-US" dirty="0" err="1" smtClean="0"/>
              <a:t>Biométricas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Decisão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Processamento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Referências</a:t>
            </a:r>
            <a:endParaRPr lang="en-US" dirty="0"/>
          </a:p>
          <a:p>
            <a:pPr algn="ctr"/>
            <a:r>
              <a:rPr lang="en-US" dirty="0" err="1" smtClean="0"/>
              <a:t>Biométricas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Decisão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poofing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Referência</a:t>
            </a:r>
            <a:endParaRPr lang="en-US" dirty="0" smtClean="0"/>
          </a:p>
          <a:p>
            <a:pPr algn="ctr"/>
            <a:r>
              <a:rPr lang="en-US" dirty="0" err="1" smtClean="0"/>
              <a:t>biométrica</a:t>
            </a:r>
            <a:endParaRPr lang="en-US" dirty="0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Processamento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Referências</a:t>
            </a:r>
            <a:endParaRPr lang="en-US" dirty="0"/>
          </a:p>
          <a:p>
            <a:pPr algn="ctr"/>
            <a:r>
              <a:rPr lang="en-US" dirty="0" err="1" smtClean="0"/>
              <a:t>Biométricas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Decisão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poofing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Man-in-the-</a:t>
            </a:r>
          </a:p>
          <a:p>
            <a:pPr algn="ctr"/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Referência</a:t>
            </a:r>
            <a:endParaRPr lang="en-US" dirty="0" smtClean="0"/>
          </a:p>
          <a:p>
            <a:pPr algn="ctr"/>
            <a:r>
              <a:rPr lang="en-US" dirty="0" err="1" smtClean="0"/>
              <a:t>biométrica</a:t>
            </a:r>
            <a:endParaRPr lang="en-US" dirty="0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Sensor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1007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poofing</a:t>
              </a:r>
              <a:endParaRPr lang="en-US" dirty="0"/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Processamento</a:t>
              </a:r>
              <a:endParaRPr lang="en-US" sz="12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Autenticação</a:t>
              </a:r>
              <a:endParaRPr lang="en-US" sz="1200" dirty="0"/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Referências</a:t>
              </a:r>
              <a:endParaRPr lang="en-US" sz="1200" dirty="0"/>
            </a:p>
            <a:p>
              <a:pPr algn="ctr"/>
              <a:r>
                <a:rPr lang="en-US" sz="1200" dirty="0" err="1" smtClean="0"/>
                <a:t>Biométricas</a:t>
              </a:r>
              <a:endParaRPr lang="en-US" sz="12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</a:rPr>
                <a:t>middle</a:t>
              </a:r>
              <a:endParaRPr lang="en-US" sz="1400" dirty="0">
                <a:solidFill>
                  <a:srgbClr val="BFBFB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</a:rPr>
                <a:t>middle</a:t>
              </a:r>
              <a:endParaRPr lang="en-US" sz="1400" dirty="0">
                <a:solidFill>
                  <a:srgbClr val="BFBFBF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</a:rPr>
                <a:t>biométrica</a:t>
              </a:r>
              <a:endParaRPr lang="en-US" sz="1400" dirty="0">
                <a:solidFill>
                  <a:srgbClr val="BFBFBF"/>
                </a:solidFill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Acesso</a:t>
            </a:r>
            <a:r>
              <a:rPr lang="en-US" b="1" dirty="0" smtClean="0"/>
              <a:t> real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8055" y="317956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Autenticação</a:t>
              </a:r>
              <a:r>
                <a:rPr lang="en-US" sz="2000" dirty="0" smtClean="0"/>
                <a:t> de face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88169" y="475949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Cena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35077" y="4805660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Aquisição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endParaRPr lang="en-US" sz="2000" dirty="0" smtClean="0"/>
          </a:p>
          <a:p>
            <a:pPr algn="ctr"/>
            <a:r>
              <a:rPr lang="en-US" sz="2000" dirty="0" err="1"/>
              <a:t>a</a:t>
            </a:r>
            <a:r>
              <a:rPr lang="en-US" sz="2000" dirty="0" err="1" smtClean="0"/>
              <a:t>utenticação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Cenário</a:t>
            </a:r>
            <a:r>
              <a:rPr lang="en-US" b="1" dirty="0" smtClean="0"/>
              <a:t> de </a:t>
            </a:r>
            <a:r>
              <a:rPr lang="en-US" b="1" dirty="0" err="1" smtClean="0"/>
              <a:t>ataque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Captura</a:t>
            </a:r>
            <a:endParaRPr lang="en-US" sz="2000" dirty="0"/>
          </a:p>
          <a:p>
            <a:pPr algn="ctr"/>
            <a:r>
              <a:rPr lang="en-US" sz="2000" dirty="0" err="1"/>
              <a:t>p</a:t>
            </a:r>
            <a:r>
              <a:rPr lang="en-US" sz="2000" dirty="0" err="1" smtClean="0"/>
              <a:t>ara</a:t>
            </a:r>
            <a:r>
              <a:rPr lang="en-US" sz="2000" dirty="0" smtClean="0"/>
              <a:t> a </a:t>
            </a:r>
            <a:r>
              <a:rPr lang="en-US" sz="2000" dirty="0" err="1" smtClean="0"/>
              <a:t>faude</a:t>
            </a:r>
            <a:endParaRPr lang="en-US" sz="20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Aquisição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endParaRPr lang="en-US" sz="2000" dirty="0" smtClean="0"/>
          </a:p>
          <a:p>
            <a:pPr algn="ctr"/>
            <a:r>
              <a:rPr lang="en-US" sz="2000" dirty="0" err="1"/>
              <a:t>a</a:t>
            </a:r>
            <a:r>
              <a:rPr lang="en-US" sz="2000" dirty="0" err="1" smtClean="0"/>
              <a:t>utenticação</a:t>
            </a:r>
            <a:endParaRPr lang="en-US" sz="2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Cena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75" y="2597719"/>
            <a:ext cx="2526027" cy="197345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932"/>
            <a:ext cx="2658404" cy="199380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8" y="4472835"/>
            <a:ext cx="2246477" cy="2401036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4476886" y="3839402"/>
            <a:ext cx="1638787" cy="221457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Tipos</a:t>
            </a:r>
            <a:r>
              <a:rPr lang="en-US" b="1" dirty="0" smtClean="0"/>
              <a:t> de </a:t>
            </a:r>
            <a:r>
              <a:rPr lang="en-US" b="1" dirty="0" err="1" smtClean="0"/>
              <a:t>ataques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75" y="2597719"/>
            <a:ext cx="2526027" cy="197345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932"/>
            <a:ext cx="2658404" cy="199380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8" y="4472835"/>
            <a:ext cx="2246477" cy="2401036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4476886" y="3839402"/>
            <a:ext cx="1638787" cy="221457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Tipos</a:t>
            </a:r>
            <a:r>
              <a:rPr lang="en-US" b="1" dirty="0" smtClean="0"/>
              <a:t> de </a:t>
            </a:r>
            <a:r>
              <a:rPr lang="en-US" b="1" dirty="0" err="1" smtClean="0"/>
              <a:t>ataques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85" y="1353667"/>
            <a:ext cx="3278385" cy="24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Independênte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Independência</a:t>
            </a:r>
            <a:r>
              <a:rPr lang="en-US" b="1" dirty="0" smtClean="0">
                <a:solidFill>
                  <a:srgbClr val="FF0000"/>
                </a:solidFill>
              </a:rPr>
              <a:t> da </a:t>
            </a:r>
            <a:r>
              <a:rPr lang="en-US" b="1" dirty="0" err="1" smtClean="0">
                <a:solidFill>
                  <a:srgbClr val="FF0000"/>
                </a:solidFill>
              </a:rPr>
              <a:t>colaboração</a:t>
            </a:r>
            <a:r>
              <a:rPr lang="en-US" b="1" dirty="0" smtClean="0">
                <a:solidFill>
                  <a:srgbClr val="FF0000"/>
                </a:solidFill>
              </a:rPr>
              <a:t> do </a:t>
            </a:r>
            <a:r>
              <a:rPr lang="en-US" b="1" dirty="0" err="1" smtClean="0">
                <a:solidFill>
                  <a:srgbClr val="FF0000"/>
                </a:solidFill>
              </a:rPr>
              <a:t>usuário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1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Metodologia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Conclusão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Presença</a:t>
            </a:r>
            <a:r>
              <a:rPr lang="en-US" b="1" dirty="0" smtClean="0"/>
              <a:t> de </a:t>
            </a:r>
            <a:r>
              <a:rPr lang="en-US" b="1" dirty="0" err="1" smtClean="0"/>
              <a:t>vitalidade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16" y="4438407"/>
            <a:ext cx="4627488" cy="19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Características</a:t>
            </a:r>
            <a:r>
              <a:rPr lang="en-US" b="1" dirty="0" smtClean="0"/>
              <a:t> da </a:t>
            </a:r>
            <a:r>
              <a:rPr lang="en-US" b="1" dirty="0" err="1" smtClean="0"/>
              <a:t>cena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837932"/>
            <a:ext cx="3884887" cy="28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Discrepância</a:t>
            </a:r>
            <a:r>
              <a:rPr lang="en-US" b="1" dirty="0" smtClean="0"/>
              <a:t> </a:t>
            </a:r>
            <a:r>
              <a:rPr lang="en-US" b="1" dirty="0" err="1" smtClean="0"/>
              <a:t>relativa</a:t>
            </a:r>
            <a:r>
              <a:rPr lang="en-US" b="1" dirty="0" smtClean="0"/>
              <a:t> </a:t>
            </a:r>
            <a:r>
              <a:rPr lang="en-US" b="1" dirty="0" err="1" smtClean="0"/>
              <a:t>à</a:t>
            </a:r>
            <a:r>
              <a:rPr lang="en-US" b="1" dirty="0" smtClean="0"/>
              <a:t> </a:t>
            </a:r>
            <a:r>
              <a:rPr lang="en-US" b="1" dirty="0" err="1" smtClean="0"/>
              <a:t>qualidade</a:t>
            </a:r>
            <a:r>
              <a:rPr lang="en-US" b="1" dirty="0" smtClean="0"/>
              <a:t> da </a:t>
            </a:r>
            <a:r>
              <a:rPr lang="en-US" b="1" dirty="0" err="1" smtClean="0"/>
              <a:t>imagem</a:t>
            </a:r>
            <a:endParaRPr lang="en-US" b="1" dirty="0" smtClean="0"/>
          </a:p>
          <a:p>
            <a:pPr>
              <a:buFontTx/>
              <a:buChar char="•"/>
            </a:pPr>
            <a:r>
              <a:rPr lang="en-US" dirty="0" err="1" smtClean="0"/>
              <a:t>processo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quantização</a:t>
            </a:r>
            <a:r>
              <a:rPr lang="en-US" dirty="0" smtClean="0"/>
              <a:t>…</a:t>
            </a:r>
            <a:r>
              <a:rPr lang="en-US" dirty="0" smtClean="0"/>
              <a:t>.</a:t>
            </a:r>
          </a:p>
          <a:p>
            <a:pPr>
              <a:buFontTx/>
              <a:buChar char="•"/>
            </a:pPr>
            <a:r>
              <a:rPr lang="en-US" dirty="0" smtClean="0"/>
              <a:t>TERMINARRR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</a:t>
            </a:r>
            <a:r>
              <a:rPr lang="en-US" b="1" dirty="0" smtClean="0"/>
              <a:t>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</a:t>
            </a:r>
            <a:r>
              <a:rPr lang="en-US" dirty="0" err="1" smtClean="0"/>
              <a:t>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</a:t>
            </a:r>
            <a:r>
              <a:rPr lang="en-US" b="1" dirty="0" smtClean="0"/>
              <a:t>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</a:t>
            </a:r>
            <a:r>
              <a:rPr lang="en-US" dirty="0" err="1" smtClean="0"/>
              <a:t>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Metodologia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 smtClean="0"/>
          </a:p>
          <a:p>
            <a:r>
              <a:rPr lang="en-US" dirty="0" smtClean="0"/>
              <a:t>HTER 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FAR </a:t>
            </a:r>
            <a:r>
              <a:rPr lang="en-US" dirty="0" smtClean="0"/>
              <a:t>100 e FAR 1000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45451"/>
              </p:ext>
            </p:extLst>
          </p:nvPr>
        </p:nvGraphicFramePr>
        <p:xfrm>
          <a:off x="2280296" y="3276600"/>
          <a:ext cx="49911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5" imgW="2006600" imgH="393700" progId="Equation.DSMT4">
                  <p:embed/>
                </p:oleObj>
              </mc:Choice>
              <mc:Fallback>
                <p:oleObj name="Equation" r:id="rId5" imgW="2006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0296" y="3276600"/>
                        <a:ext cx="4991100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Metodologia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HTER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eer_h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51" y="1546220"/>
            <a:ext cx="7557025" cy="52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Metodologia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de </a:t>
            </a:r>
            <a:r>
              <a:rPr lang="en-US" dirty="0" err="1" smtClean="0"/>
              <a:t>contramedidas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spoofing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Metodologia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Treino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Calibração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85243" y="2581057"/>
              <a:ext cx="1948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Base de dados 1</a:t>
              </a:r>
              <a:endParaRPr lang="en-US" sz="2000" b="1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Treino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Calibração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Teste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85243" y="2581057"/>
              <a:ext cx="1948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Base de dados 2</a:t>
              </a:r>
              <a:endParaRPr lang="en-US" sz="2000" b="1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Avaliará</a:t>
            </a:r>
            <a:r>
              <a:rPr lang="en-US" sz="2000" dirty="0" smtClean="0"/>
              <a:t> a performance das </a:t>
            </a:r>
            <a:r>
              <a:rPr lang="en-US" sz="2000" dirty="0" err="1" smtClean="0"/>
              <a:t>contramedidas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termos</a:t>
            </a:r>
            <a:r>
              <a:rPr lang="en-US" sz="2000" dirty="0" smtClean="0"/>
              <a:t> de </a:t>
            </a:r>
            <a:r>
              <a:rPr lang="en-US" sz="2000" dirty="0" err="1" smtClean="0"/>
              <a:t>detecção</a:t>
            </a:r>
            <a:r>
              <a:rPr lang="en-US" sz="2000" dirty="0" smtClean="0"/>
              <a:t> de </a:t>
            </a:r>
            <a:r>
              <a:rPr lang="en-US" sz="2000" dirty="0" err="1" smtClean="0"/>
              <a:t>ataques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cada</a:t>
            </a:r>
            <a:r>
              <a:rPr lang="en-US" sz="2000" dirty="0" smtClean="0"/>
              <a:t> base de dados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Metodologia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Calibração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37844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Base de dados 1</a:t>
            </a:r>
            <a:endParaRPr lang="en-US" sz="2000" b="1" dirty="0"/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Calibração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37844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Base de dados 2</a:t>
            </a:r>
            <a:endParaRPr lang="en-US" sz="2000" b="1" dirty="0"/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Criação</a:t>
            </a:r>
            <a:r>
              <a:rPr lang="en-US" sz="2000" dirty="0" smtClean="0"/>
              <a:t> de um </a:t>
            </a:r>
            <a:r>
              <a:rPr lang="en-US" sz="2000" dirty="0" err="1" smtClean="0"/>
              <a:t>cenário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realístico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avaliar</a:t>
            </a:r>
            <a:r>
              <a:rPr lang="en-US" sz="2000" dirty="0" smtClean="0"/>
              <a:t> a performance de </a:t>
            </a:r>
            <a:r>
              <a:rPr lang="en-US" sz="2000" dirty="0" err="1" smtClean="0"/>
              <a:t>contramedidas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Contramedidas</a:t>
            </a:r>
            <a:r>
              <a:rPr lang="en-US" b="1" dirty="0" smtClean="0"/>
              <a:t> </a:t>
            </a:r>
            <a:r>
              <a:rPr lang="en-US" b="1" dirty="0" err="1" smtClean="0"/>
              <a:t>avaliadas</a:t>
            </a:r>
            <a:endParaRPr lang="en-US" b="1" dirty="0" smtClean="0"/>
          </a:p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from Three Orthogonal Plane (LBP-TOP)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Correlação</a:t>
            </a:r>
            <a:r>
              <a:rPr lang="en-US" b="1" dirty="0" smtClean="0"/>
              <a:t> de </a:t>
            </a:r>
            <a:r>
              <a:rPr lang="en-US" b="1" dirty="0" err="1" smtClean="0"/>
              <a:t>movimento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4904003" y="4099161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29943" y="4352573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1901" y="4629058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Texturas</a:t>
            </a:r>
            <a:r>
              <a:rPr lang="en-US" b="1" dirty="0"/>
              <a:t> com Local Binary Pattern </a:t>
            </a:r>
            <a:r>
              <a:rPr lang="en-US" b="1" dirty="0" smtClean="0"/>
              <a:t>– LBP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BLA BLA BLA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06" y="4664945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82" y="2525055"/>
            <a:ext cx="1847965" cy="19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Texturas</a:t>
            </a:r>
            <a:r>
              <a:rPr lang="en-US" b="1" dirty="0"/>
              <a:t> com Local Binary Pattern from Three Orthogonal Plane </a:t>
            </a:r>
            <a:r>
              <a:rPr lang="en-US" b="1" dirty="0" smtClean="0"/>
              <a:t>- LBP</a:t>
            </a:r>
            <a:r>
              <a:rPr lang="en-US" b="1" dirty="0"/>
              <a:t>-</a:t>
            </a:r>
            <a:r>
              <a:rPr lang="en-US" b="1" dirty="0" smtClean="0"/>
              <a:t>TOP</a:t>
            </a:r>
            <a:r>
              <a:rPr lang="en-US" dirty="0" smtClean="0"/>
              <a:t>  (Freitas Pereira et al. 2012)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24346" y="3439700"/>
            <a:ext cx="5051425" cy="2832386"/>
            <a:chOff x="1785860" y="3439700"/>
            <a:chExt cx="5051425" cy="2832386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860" y="3487326"/>
              <a:ext cx="5051425" cy="27847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042781" y="3439700"/>
              <a:ext cx="234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Três</a:t>
              </a:r>
              <a:r>
                <a:rPr lang="en-US" dirty="0" smtClean="0"/>
                <a:t> </a:t>
              </a:r>
              <a:r>
                <a:rPr lang="en-US" dirty="0" err="1" smtClean="0"/>
                <a:t>planos</a:t>
              </a:r>
              <a:endParaRPr lang="en-US" dirty="0" smtClean="0"/>
            </a:p>
            <a:p>
              <a:pPr algn="ctr"/>
              <a:r>
                <a:rPr lang="en-US" dirty="0" err="1"/>
                <a:t>i</a:t>
              </a:r>
              <a:r>
                <a:rPr lang="en-US" dirty="0" err="1" smtClean="0"/>
                <a:t>ntersectando</a:t>
              </a:r>
              <a:r>
                <a:rPr lang="en-US" dirty="0" smtClean="0"/>
                <a:t> um pixel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49671" y="3810491"/>
              <a:ext cx="1679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Histogramas</a:t>
              </a:r>
              <a:endParaRPr lang="en-US" dirty="0" smtClean="0"/>
            </a:p>
            <a:p>
              <a:pPr algn="ctr"/>
              <a:r>
                <a:rPr lang="en-US" dirty="0" err="1"/>
                <a:t>p</a:t>
              </a:r>
              <a:r>
                <a:rPr lang="en-US" dirty="0" err="1" smtClean="0"/>
                <a:t>ara</a:t>
              </a:r>
              <a:r>
                <a:rPr lang="en-US" dirty="0" smtClean="0"/>
                <a:t> </a:t>
              </a:r>
              <a:r>
                <a:rPr lang="en-US" dirty="0" err="1" smtClean="0"/>
                <a:t>cada</a:t>
              </a:r>
              <a:r>
                <a:rPr lang="en-US" dirty="0" smtClean="0"/>
                <a:t> </a:t>
              </a:r>
              <a:r>
                <a:rPr lang="en-US" dirty="0" err="1" smtClean="0"/>
                <a:t>plano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Protocolo</a:t>
            </a:r>
            <a:r>
              <a:rPr lang="en-US" b="1" dirty="0"/>
              <a:t> de </a:t>
            </a:r>
            <a:r>
              <a:rPr lang="en-US" b="1" dirty="0" err="1"/>
              <a:t>Avaliação</a:t>
            </a:r>
            <a:r>
              <a:rPr lang="en-US" b="1" dirty="0"/>
              <a:t> Intra Base de Dados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352733"/>
              </p:ext>
            </p:extLst>
          </p:nvPr>
        </p:nvGraphicFramePr>
        <p:xfrm>
          <a:off x="457202" y="2624752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Base de Dados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HTER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 (%)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1000 (%)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Correlação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movimento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98.92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98.84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28.77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53.72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51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Protocolo</a:t>
            </a:r>
            <a:r>
              <a:rPr lang="en-US" b="1" dirty="0"/>
              <a:t> de </a:t>
            </a:r>
            <a:r>
              <a:rPr lang="en-US" b="1" dirty="0" err="1"/>
              <a:t>Avaliação</a:t>
            </a:r>
            <a:r>
              <a:rPr lang="en-US" b="1" dirty="0"/>
              <a:t> Intra Base de Dados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8045608"/>
              </p:ext>
            </p:extLst>
          </p:nvPr>
        </p:nvGraphicFramePr>
        <p:xfrm>
          <a:off x="457202" y="2624752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Base de Dados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HTER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 (%)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1000 (%)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Correlação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movimento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chemeClr val="accent2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11.66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chemeClr val="accent2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chemeClr val="accent2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chemeClr val="accent2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chemeClr val="accent2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chemeClr val="accent2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chemeClr val="accent2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98.92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14.41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15.45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23.00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22.54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98.84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8.17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8.51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21.77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2"/>
                          </a:solidFill>
                        </a:rPr>
                        <a:t>22.27</a:t>
                      </a:r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993879" y="3317237"/>
            <a:ext cx="1653533" cy="247920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Protocolo</a:t>
            </a:r>
            <a:r>
              <a:rPr lang="en-US" b="1" dirty="0"/>
              <a:t> de </a:t>
            </a:r>
            <a:r>
              <a:rPr lang="en-US" b="1" dirty="0" err="1"/>
              <a:t>Avaliação</a:t>
            </a:r>
            <a:r>
              <a:rPr lang="en-US" b="1" dirty="0"/>
              <a:t> Intra Base de Dados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581108"/>
              </p:ext>
            </p:extLst>
          </p:nvPr>
        </p:nvGraphicFramePr>
        <p:xfrm>
          <a:off x="457202" y="2624752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Base de Dados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HTER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 (%)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1000 (%)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Correlação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movimento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Protocolo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</a:t>
            </a:r>
            <a:r>
              <a:rPr lang="en-US" dirty="0" smtClean="0"/>
              <a:t>Inter </a:t>
            </a:r>
            <a:r>
              <a:rPr lang="en-US" dirty="0"/>
              <a:t>Base de Dados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1103604"/>
              </p:ext>
            </p:extLst>
          </p:nvPr>
        </p:nvGraphicFramePr>
        <p:xfrm>
          <a:off x="134303" y="2507128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Conj. </a:t>
                      </a:r>
                      <a:r>
                        <a:rPr lang="en-US" dirty="0" err="1" smtClean="0"/>
                        <a:t>Treino</a:t>
                      </a:r>
                      <a:r>
                        <a:rPr lang="en-US" baseline="0" dirty="0" smtClean="0"/>
                        <a:t> e </a:t>
                      </a:r>
                      <a:r>
                        <a:rPr lang="en-US" baseline="0" dirty="0" err="1" smtClean="0"/>
                        <a:t>calibração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Conj. </a:t>
                      </a:r>
                      <a:r>
                        <a:rPr lang="en-US" dirty="0" err="1" smtClean="0"/>
                        <a:t>Teste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HTER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 (%)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</a:t>
                      </a:r>
                      <a:r>
                        <a:rPr lang="en-US" baseline="0" dirty="0" smtClean="0"/>
                        <a:t> 1000 (%)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Correlação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movimento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99.59</a:t>
                      </a:r>
                      <a:endParaRPr lang="en-US" dirty="0"/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</a:t>
                      </a:r>
                      <a:r>
                        <a:rPr lang="en-US" baseline="0" dirty="0" smtClean="0"/>
                        <a:t>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LBPTOP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CASIA FASD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Replay 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Consiste</a:t>
            </a:r>
            <a:r>
              <a:rPr lang="en-US" dirty="0" smtClean="0"/>
              <a:t> da </a:t>
            </a:r>
            <a:r>
              <a:rPr lang="en-US" dirty="0" err="1" smtClean="0"/>
              <a:t>confirmação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identidade</a:t>
            </a:r>
            <a:r>
              <a:rPr lang="en-US" dirty="0" smtClean="0"/>
              <a:t> </a:t>
            </a:r>
            <a:r>
              <a:rPr lang="en-US" dirty="0" err="1" smtClean="0"/>
              <a:t>requirida</a:t>
            </a:r>
            <a:endParaRPr lang="en-US" dirty="0"/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64" y="2225977"/>
            <a:ext cx="5950789" cy="4485659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13" y="3578716"/>
            <a:ext cx="2283594" cy="2283594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54755"/>
            <a:ext cx="707555" cy="707555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Discussão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1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r>
              <a:rPr lang="en-US" dirty="0" smtClean="0"/>
              <a:t> – </a:t>
            </a:r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825593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814163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744317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Replay Attack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96713" y="2729887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CASIA FASD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 – </a:t>
            </a:r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825593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814163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744317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Replay Attack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96713" y="2729887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CASIA FASD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LBP-TOP – </a:t>
            </a:r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825593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814163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744317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Replay Attack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96713" y="2729887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Treinado</a:t>
            </a:r>
            <a:r>
              <a:rPr lang="en-US" sz="2000" b="1" dirty="0" smtClean="0"/>
              <a:t> com CASIA FASD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Discussão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8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Discutir</a:t>
            </a:r>
            <a:r>
              <a:rPr lang="en-US" dirty="0" smtClean="0"/>
              <a:t> as </a:t>
            </a:r>
            <a:r>
              <a:rPr lang="en-US" dirty="0" err="1" smtClean="0"/>
              <a:t>atividades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0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12" y="4472835"/>
            <a:ext cx="2246477" cy="2401036"/>
          </a:xfrm>
          <a:prstGeom prst="rect">
            <a:avLst/>
          </a:prstGeom>
        </p:spPr>
      </p:pic>
      <p:pic>
        <p:nvPicPr>
          <p:cNvPr id="7" name="Picture 6" descr="token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2153">
            <a:off x="1233886" y="3258001"/>
            <a:ext cx="2173974" cy="1062782"/>
          </a:xfrm>
          <a:prstGeom prst="rect">
            <a:avLst/>
          </a:prstGeom>
        </p:spPr>
      </p:pic>
      <p:pic>
        <p:nvPicPr>
          <p:cNvPr id="8" name="Picture 7" descr="thought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4576707" y="2093484"/>
            <a:ext cx="2678322" cy="3124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26756">
            <a:off x="5355188" y="3056572"/>
            <a:ext cx="1200442" cy="434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123456</a:t>
            </a:r>
            <a:endParaRPr lang="en-US" sz="28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770586" y="4306464"/>
            <a:ext cx="669684" cy="447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7097" y="1531756"/>
            <a:ext cx="4402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fatores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autenticação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2" cstate="print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3" y="4472835"/>
            <a:ext cx="2246477" cy="2401036"/>
          </a:xfrm>
          <a:prstGeom prst="rect">
            <a:avLst/>
          </a:prstGeom>
        </p:spPr>
      </p:pic>
      <p:pic>
        <p:nvPicPr>
          <p:cNvPr id="7" name="Picture 6" descr="token11.jpg"/>
          <p:cNvPicPr>
            <a:picLocks noChangeAspect="1"/>
          </p:cNvPicPr>
          <p:nvPr/>
        </p:nvPicPr>
        <p:blipFill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2153">
            <a:off x="1248317" y="3258002"/>
            <a:ext cx="2173974" cy="1062781"/>
          </a:xfrm>
          <a:prstGeom prst="rect">
            <a:avLst/>
          </a:prstGeom>
        </p:spPr>
      </p:pic>
      <p:pic>
        <p:nvPicPr>
          <p:cNvPr id="8" name="Picture 7" descr="thought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4562276" y="2093484"/>
            <a:ext cx="2678322" cy="3124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26756">
            <a:off x="5241114" y="2687972"/>
            <a:ext cx="1428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#</a:t>
            </a:r>
            <a:r>
              <a:rPr lang="en-US" sz="2800" b="1" dirty="0" err="1" smtClean="0"/>
              <a:t>kI</a:t>
            </a:r>
            <a:r>
              <a:rPr lang="en-US" sz="2800" b="1" dirty="0" smtClean="0"/>
              <a:t>}Fs3*</a:t>
            </a:r>
          </a:p>
          <a:p>
            <a:pPr algn="ctr"/>
            <a:r>
              <a:rPr lang="en-US" sz="2800" b="1" dirty="0" err="1" smtClean="0"/>
              <a:t>ou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123456</a:t>
            </a:r>
            <a:endParaRPr lang="en-US" sz="28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815457" y="4284086"/>
            <a:ext cx="608804" cy="492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1446" y="2027908"/>
            <a:ext cx="227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 </a:t>
            </a:r>
            <a:r>
              <a:rPr lang="en-US" sz="2400" b="1" dirty="0" err="1" smtClean="0"/>
              <a:t>que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você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sabe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7097" y="1531756"/>
            <a:ext cx="4402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fatores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autenticação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411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2" cstate="print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3" y="4472835"/>
            <a:ext cx="2246477" cy="2401036"/>
          </a:xfrm>
          <a:prstGeom prst="rect">
            <a:avLst/>
          </a:prstGeom>
        </p:spPr>
      </p:pic>
      <p:pic>
        <p:nvPicPr>
          <p:cNvPr id="8" name="Picture 7" descr="thought-cloud.png"/>
          <p:cNvPicPr>
            <a:picLocks noChangeAspect="1"/>
          </p:cNvPicPr>
          <p:nvPr/>
        </p:nvPicPr>
        <p:blipFill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4562276" y="2093484"/>
            <a:ext cx="2678322" cy="3124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26756">
            <a:off x="5288240" y="3112644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123456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097" y="1531756"/>
            <a:ext cx="4402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fatores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autenticação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1446" y="2027908"/>
            <a:ext cx="2193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 </a:t>
            </a:r>
            <a:r>
              <a:rPr lang="en-US" sz="2400" b="1" dirty="0" err="1" smtClean="0"/>
              <a:t>que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você</a:t>
            </a:r>
            <a:r>
              <a:rPr lang="en-US" sz="2400" b="1" dirty="0" smtClean="0"/>
              <a:t> tem</a:t>
            </a:r>
            <a:endParaRPr lang="en-US" sz="2400" b="1" dirty="0"/>
          </a:p>
        </p:txBody>
      </p:sp>
      <p:pic>
        <p:nvPicPr>
          <p:cNvPr id="12" name="Picture 11" descr="token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2153">
            <a:off x="1233886" y="3258001"/>
            <a:ext cx="2173974" cy="106278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 flipV="1">
            <a:off x="2770586" y="4306464"/>
            <a:ext cx="669684" cy="447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58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3" y="4472835"/>
            <a:ext cx="2246477" cy="2401036"/>
          </a:xfrm>
          <a:prstGeom prst="rect">
            <a:avLst/>
          </a:prstGeom>
        </p:spPr>
      </p:pic>
      <p:pic>
        <p:nvPicPr>
          <p:cNvPr id="7" name="Picture 6" descr="token11.jpg"/>
          <p:cNvPicPr>
            <a:picLocks noChangeAspect="1"/>
          </p:cNvPicPr>
          <p:nvPr/>
        </p:nvPicPr>
        <p:blipFill>
          <a:blip r:embed="rId4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2153">
            <a:off x="1248317" y="3258002"/>
            <a:ext cx="2173974" cy="1062781"/>
          </a:xfrm>
          <a:prstGeom prst="rect">
            <a:avLst/>
          </a:prstGeom>
        </p:spPr>
      </p:pic>
      <p:pic>
        <p:nvPicPr>
          <p:cNvPr id="8" name="Picture 7" descr="thought-cloud.png"/>
          <p:cNvPicPr>
            <a:picLocks noChangeAspect="1"/>
          </p:cNvPicPr>
          <p:nvPr/>
        </p:nvPicPr>
        <p:blipFill>
          <a:blip r:embed="rId5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4562276" y="2093484"/>
            <a:ext cx="2678322" cy="3124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26756">
            <a:off x="5331534" y="3012257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123456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815457" y="4284086"/>
            <a:ext cx="608804" cy="492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097" y="1531756"/>
            <a:ext cx="44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fatores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autenticação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1446" y="2027908"/>
            <a:ext cx="183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 </a:t>
            </a:r>
            <a:r>
              <a:rPr lang="en-US" sz="2400" b="1" dirty="0" err="1" smtClean="0"/>
              <a:t>que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você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é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626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pic>
        <p:nvPicPr>
          <p:cNvPr id="4" name="Picture 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3" y="4472835"/>
            <a:ext cx="2246477" cy="2401036"/>
          </a:xfrm>
          <a:prstGeom prst="rect">
            <a:avLst/>
          </a:prstGeom>
        </p:spPr>
      </p:pic>
      <p:pic>
        <p:nvPicPr>
          <p:cNvPr id="5" name="Picture 4" descr="facial-recogni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252">
            <a:off x="5015480" y="3316881"/>
            <a:ext cx="1061645" cy="1416814"/>
          </a:xfrm>
          <a:prstGeom prst="rect">
            <a:avLst/>
          </a:prstGeom>
        </p:spPr>
      </p:pic>
      <p:pic>
        <p:nvPicPr>
          <p:cNvPr id="6" name="Picture 5" descr="fingerpri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1694">
            <a:off x="1604227" y="3344045"/>
            <a:ext cx="1709119" cy="1766705"/>
          </a:xfrm>
          <a:prstGeom prst="rect">
            <a:avLst/>
          </a:prstGeom>
        </p:spPr>
      </p:pic>
      <p:pic>
        <p:nvPicPr>
          <p:cNvPr id="7" name="Picture 6" descr="ir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3" y="3169707"/>
            <a:ext cx="1057690" cy="10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1139</Words>
  <Application>Microsoft Macintosh PowerPoint</Application>
  <PresentationFormat>On-screen Show (4:3)</PresentationFormat>
  <Paragraphs>416</Paragraphs>
  <Slides>46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Office Theme</vt:lpstr>
      <vt:lpstr>Equation</vt:lpstr>
      <vt:lpstr>MathType 6.0 Equation</vt:lpstr>
      <vt:lpstr>Estudo Comparativo de Contramedidas para Detecção de Ataques de Spoofing a Sistemas de Aunteticação Facial</vt:lpstr>
      <vt:lpstr>Roteiro</vt:lpstr>
      <vt:lpstr>Objetivos</vt:lpstr>
      <vt:lpstr>Autenticação</vt:lpstr>
      <vt:lpstr>Autenticação</vt:lpstr>
      <vt:lpstr>Autenticação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Spoofing em autenticação de face</vt:lpstr>
      <vt:lpstr>Bases de dados</vt:lpstr>
      <vt:lpstr>Bases de dados</vt:lpstr>
      <vt:lpstr>Bases de dados</vt:lpstr>
      <vt:lpstr>Metodologia de Comparação</vt:lpstr>
      <vt:lpstr>Metodologia de Comparação</vt:lpstr>
      <vt:lpstr>Metodologia de Comparação</vt:lpstr>
      <vt:lpstr>Metodologia de Comparação</vt:lpstr>
      <vt:lpstr>Metodologia de Comparação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Resultados Parciais</vt:lpstr>
      <vt:lpstr>Planejamento</vt:lpstr>
      <vt:lpstr>Conclusões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97</cp:revision>
  <dcterms:created xsi:type="dcterms:W3CDTF">2013-01-24T13:34:49Z</dcterms:created>
  <dcterms:modified xsi:type="dcterms:W3CDTF">2013-01-27T20:38:57Z</dcterms:modified>
</cp:coreProperties>
</file>